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2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82D0"/>
            </a:gs>
            <a:gs pos="0">
              <a:srgbClr val="FC82D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DED37-BBD1-44AA-8A42-8220A6DD3DDA}" type="datetimeFigureOut">
              <a:rPr lang="en-US" smtClean="0"/>
              <a:pPr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CC38B-4933-4D1F-B091-4CD393665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12031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n>
                  <a:solidFill>
                    <a:srgbClr val="0070C0"/>
                  </a:solidFill>
                </a:ln>
                <a:gradFill flip="none" rotWithShape="1">
                  <a:gsLst>
                    <a:gs pos="0">
                      <a:srgbClr val="00B0F0"/>
                    </a:gs>
                    <a:gs pos="12000">
                      <a:srgbClr val="00B0F0"/>
                    </a:gs>
                    <a:gs pos="53000">
                      <a:srgbClr val="FC82D0"/>
                    </a:gs>
                    <a:gs pos="53000">
                      <a:srgbClr val="FC82D0"/>
                    </a:gs>
                    <a:gs pos="0">
                      <a:srgbClr val="00B0F0"/>
                    </a:gs>
                    <a:gs pos="0">
                      <a:srgbClr val="FC82D0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0" scaled="1"/>
                  <a:tileRect/>
                </a:gradFill>
                <a:latin typeface="Bookman Old Style" pitchFamily="18" charset="0"/>
              </a:rPr>
              <a:t>Soap Operas in India</a:t>
            </a:r>
            <a:endParaRPr lang="en-US" sz="6000" b="1" dirty="0">
              <a:ln>
                <a:solidFill>
                  <a:srgbClr val="0070C0"/>
                </a:solidFill>
              </a:ln>
              <a:gradFill flip="none" rotWithShape="1">
                <a:gsLst>
                  <a:gs pos="0">
                    <a:srgbClr val="00B0F0"/>
                  </a:gs>
                  <a:gs pos="12000">
                    <a:srgbClr val="00B0F0"/>
                  </a:gs>
                  <a:gs pos="53000">
                    <a:srgbClr val="FC82D0"/>
                  </a:gs>
                  <a:gs pos="53000">
                    <a:srgbClr val="FC82D0"/>
                  </a:gs>
                  <a:gs pos="0">
                    <a:srgbClr val="00B0F0"/>
                  </a:gs>
                  <a:gs pos="0">
                    <a:srgbClr val="FC82D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B0F0"/>
                </a:solidFill>
                <a:latin typeface="Bookman Old Style" pitchFamily="18" charset="0"/>
              </a:rPr>
              <a:t>Ganesh</a:t>
            </a:r>
            <a:r>
              <a:rPr lang="en-US" sz="2400" dirty="0" smtClean="0">
                <a:solidFill>
                  <a:srgbClr val="00B0F0"/>
                </a:solidFill>
                <a:latin typeface="Bookman Old Style" pitchFamily="18" charset="0"/>
              </a:rPr>
              <a:t> Kumar </a:t>
            </a:r>
            <a:r>
              <a:rPr lang="en-US" sz="2400" dirty="0" err="1" smtClean="0">
                <a:solidFill>
                  <a:srgbClr val="00B0F0"/>
                </a:solidFill>
                <a:latin typeface="Bookman Old Style" pitchFamily="18" charset="0"/>
              </a:rPr>
              <a:t>Ranjan</a:t>
            </a:r>
            <a:endParaRPr lang="en-US" sz="2400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B0F0"/>
                </a:solidFill>
                <a:latin typeface="Bookman Old Style" pitchFamily="18" charset="0"/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B0F0"/>
                </a:solidFill>
                <a:latin typeface="Bookman Old Style" pitchFamily="18" charset="0"/>
              </a:rPr>
              <a:t>MMHA&amp;PU</a:t>
            </a:r>
            <a:endParaRPr lang="en-US" sz="2400" dirty="0">
              <a:solidFill>
                <a:srgbClr val="00B0F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Before 1980s’  Hindi feature films and film based programs dominated </a:t>
            </a:r>
            <a:r>
              <a:rPr lang="en-US" sz="2400" dirty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ndian Television.</a:t>
            </a:r>
          </a:p>
          <a:p>
            <a:r>
              <a:rPr lang="en-US" sz="2400" dirty="0" smtClean="0">
                <a:latin typeface="Bookman Old Style" pitchFamily="18" charset="0"/>
              </a:rPr>
              <a:t>Mid 1980s domestically produced Indian language serials debuted television.</a:t>
            </a:r>
          </a:p>
          <a:p>
            <a:r>
              <a:rPr lang="en-US" sz="2400" dirty="0" smtClean="0">
                <a:latin typeface="Bookman Old Style" pitchFamily="18" charset="0"/>
              </a:rPr>
              <a:t>Soap operas from Britain , United </a:t>
            </a:r>
            <a:r>
              <a:rPr lang="en-US" sz="2400" dirty="0">
                <a:latin typeface="Bookman Old Style" pitchFamily="18" charset="0"/>
              </a:rPr>
              <a:t>S</a:t>
            </a:r>
            <a:r>
              <a:rPr lang="en-US" sz="2400" dirty="0" smtClean="0">
                <a:latin typeface="Bookman Old Style" pitchFamily="18" charset="0"/>
              </a:rPr>
              <a:t>tates and Germany were telecasted.</a:t>
            </a:r>
          </a:p>
          <a:p>
            <a:r>
              <a:rPr lang="en-US" sz="2400" dirty="0" smtClean="0">
                <a:latin typeface="Bookman Old Style" pitchFamily="18" charset="0"/>
              </a:rPr>
              <a:t>British sitcoms:</a:t>
            </a:r>
            <a:endParaRPr lang="en-US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400" i="1" dirty="0" smtClean="0">
                <a:latin typeface="Bookman Old Style" pitchFamily="18" charset="0"/>
              </a:rPr>
              <a:t>		-</a:t>
            </a:r>
            <a:r>
              <a:rPr lang="en-US" sz="1600" i="1" dirty="0" smtClean="0">
                <a:latin typeface="Bookman Old Style" pitchFamily="18" charset="0"/>
              </a:rPr>
              <a:t>To The Manor Born</a:t>
            </a:r>
          </a:p>
          <a:p>
            <a:pPr lvl="1"/>
            <a:r>
              <a:rPr lang="en-US" sz="1600" i="1" dirty="0" smtClean="0">
                <a:latin typeface="Bookman Old Style" pitchFamily="18" charset="0"/>
              </a:rPr>
              <a:t>Some Mothers Do Love</a:t>
            </a:r>
          </a:p>
          <a:p>
            <a:pPr lvl="1"/>
            <a:r>
              <a:rPr lang="en-US" sz="1600" i="1" dirty="0" err="1" smtClean="0">
                <a:latin typeface="Bookman Old Style" pitchFamily="18" charset="0"/>
              </a:rPr>
              <a:t>Em</a:t>
            </a:r>
            <a:r>
              <a:rPr lang="en-US" sz="1600" i="1" dirty="0" smtClean="0">
                <a:latin typeface="Bookman Old Style" pitchFamily="18" charset="0"/>
              </a:rPr>
              <a:t> And Sorry</a:t>
            </a:r>
          </a:p>
          <a:p>
            <a:pPr>
              <a:buNone/>
            </a:pPr>
            <a:endParaRPr lang="en-US" sz="24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877"/>
            <a:ext cx="8229600" cy="415647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British operas:</a:t>
            </a:r>
          </a:p>
          <a:p>
            <a:pPr lvl="1"/>
            <a:r>
              <a:rPr lang="en-US" sz="1800" i="1" dirty="0" err="1" smtClean="0">
                <a:latin typeface="Bookman Old Style" pitchFamily="18" charset="0"/>
              </a:rPr>
              <a:t>Bronowski’s</a:t>
            </a:r>
            <a:r>
              <a:rPr lang="en-US" sz="1800" i="1" dirty="0" smtClean="0">
                <a:latin typeface="Bookman Old Style" pitchFamily="18" charset="0"/>
              </a:rPr>
              <a:t> Ascent of Man</a:t>
            </a:r>
          </a:p>
          <a:p>
            <a:pPr lvl="1"/>
            <a:r>
              <a:rPr lang="en-US" sz="1800" i="1" dirty="0" smtClean="0">
                <a:latin typeface="Bookman Old Style" pitchFamily="18" charset="0"/>
              </a:rPr>
              <a:t>Kenneth Clark’s Civilization</a:t>
            </a:r>
          </a:p>
          <a:p>
            <a:pPr lvl="1"/>
            <a:r>
              <a:rPr lang="en-US" sz="1800" i="1" dirty="0" smtClean="0">
                <a:latin typeface="Bookman Old Style" pitchFamily="18" charset="0"/>
              </a:rPr>
              <a:t>Nature documentary by David Attenborough</a:t>
            </a:r>
            <a:endParaRPr lang="en-US" sz="1800" i="1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3200" dirty="0" smtClean="0">
                <a:latin typeface="Bookman Old Style" pitchFamily="18" charset="0"/>
              </a:rPr>
              <a:t>American operas</a:t>
            </a:r>
            <a:endParaRPr lang="en-US" sz="3200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1800" i="1" dirty="0" smtClean="0">
                <a:latin typeface="Bookman Old Style" pitchFamily="18" charset="0"/>
              </a:rPr>
              <a:t>	I Love Lucy</a:t>
            </a:r>
          </a:p>
          <a:p>
            <a:pPr lvl="1">
              <a:buNone/>
            </a:pPr>
            <a:r>
              <a:rPr lang="en-US" sz="1800" i="1" dirty="0">
                <a:latin typeface="Bookman Old Style" pitchFamily="18" charset="0"/>
              </a:rPr>
              <a:t>	</a:t>
            </a:r>
            <a:r>
              <a:rPr lang="en-US" sz="1800" i="1" dirty="0" err="1" smtClean="0">
                <a:latin typeface="Bookman Old Style" pitchFamily="18" charset="0"/>
              </a:rPr>
              <a:t>Startrek</a:t>
            </a:r>
            <a:endParaRPr lang="en-US" sz="1800" i="1" dirty="0" smtClean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3200" dirty="0" smtClean="0">
                <a:latin typeface="Bookman Old Style" pitchFamily="18" charset="0"/>
              </a:rPr>
              <a:t>German Detective</a:t>
            </a:r>
          </a:p>
          <a:p>
            <a:pPr lvl="1">
              <a:buNone/>
            </a:pPr>
            <a:r>
              <a:rPr lang="en-US" sz="1800" i="1" dirty="0">
                <a:latin typeface="Bookman Old Style" pitchFamily="18" charset="0"/>
              </a:rPr>
              <a:t>	</a:t>
            </a:r>
            <a:r>
              <a:rPr lang="en-US" sz="1800" i="1" dirty="0" smtClean="0">
                <a:latin typeface="Bookman Old Style" pitchFamily="18" charset="0"/>
              </a:rPr>
              <a:t>The Fox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927873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Mexican </a:t>
            </a:r>
            <a:r>
              <a:rPr lang="en-US" dirty="0" err="1" smtClean="0">
                <a:latin typeface="Bookman Old Style" pitchFamily="18" charset="0"/>
              </a:rPr>
              <a:t>Telenovela</a:t>
            </a:r>
            <a:r>
              <a:rPr lang="en-US" dirty="0" smtClean="0">
                <a:latin typeface="Bookman Old Style" pitchFamily="18" charset="0"/>
              </a:rPr>
              <a:t> inspired Indian Television Soap operas</a:t>
            </a:r>
          </a:p>
          <a:p>
            <a:pPr lvl="1"/>
            <a:r>
              <a:rPr lang="en-US" i="1" dirty="0" err="1" smtClean="0">
                <a:latin typeface="Bookman Old Style" pitchFamily="18" charset="0"/>
              </a:rPr>
              <a:t>Ven</a:t>
            </a:r>
            <a:r>
              <a:rPr lang="en-US" i="1" dirty="0" smtClean="0">
                <a:latin typeface="Bookman Old Style" pitchFamily="18" charset="0"/>
              </a:rPr>
              <a:t> </a:t>
            </a:r>
            <a:r>
              <a:rPr lang="en-US" i="1" dirty="0" err="1" smtClean="0">
                <a:latin typeface="Bookman Old Style" pitchFamily="18" charset="0"/>
              </a:rPr>
              <a:t>Conmingo</a:t>
            </a:r>
            <a:r>
              <a:rPr lang="en-US" i="1" dirty="0" smtClean="0">
                <a:latin typeface="Bookman Old Style" pitchFamily="18" charset="0"/>
              </a:rPr>
              <a:t>(Come With Me</a:t>
            </a:r>
            <a:r>
              <a:rPr lang="en-US" dirty="0" smtClean="0">
                <a:latin typeface="Bookman Old Style" pitchFamily="18" charset="0"/>
              </a:rPr>
              <a:t>) promoting family planning.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Peruvian </a:t>
            </a:r>
            <a:r>
              <a:rPr lang="en-US" dirty="0" err="1" smtClean="0">
                <a:latin typeface="Bookman Old Style" pitchFamily="18" charset="0"/>
              </a:rPr>
              <a:t>Telenova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‘</a:t>
            </a:r>
            <a:r>
              <a:rPr lang="en-US" i="1" dirty="0" err="1" smtClean="0">
                <a:latin typeface="Bookman Old Style" pitchFamily="18" charset="0"/>
              </a:rPr>
              <a:t>Simlimente</a:t>
            </a:r>
            <a:r>
              <a:rPr lang="en-US" i="1" dirty="0" smtClean="0">
                <a:latin typeface="Bookman Old Style" pitchFamily="18" charset="0"/>
              </a:rPr>
              <a:t> Maria’ a story of migrant girl who become rich by sewing(sponsored by Singer)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ookman Old Style" pitchFamily="18" charset="0"/>
              </a:rPr>
              <a:t>Humlog</a:t>
            </a:r>
            <a:r>
              <a:rPr lang="en-US" dirty="0" smtClean="0">
                <a:latin typeface="Bookman Old Style" pitchFamily="18" charset="0"/>
              </a:rPr>
              <a:t>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775473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>
                <a:latin typeface="Bookman Old Style" pitchFamily="18" charset="0"/>
              </a:rPr>
              <a:t>S.S.Gill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Shobhana</a:t>
            </a:r>
            <a:r>
              <a:rPr lang="en-US" sz="2000" dirty="0" smtClean="0">
                <a:latin typeface="Bookman Old Style" pitchFamily="18" charset="0"/>
              </a:rPr>
              <a:t> Doctor</a:t>
            </a:r>
          </a:p>
          <a:p>
            <a:r>
              <a:rPr lang="en-US" sz="2000" dirty="0" smtClean="0">
                <a:latin typeface="Bookman Old Style" pitchFamily="18" charset="0"/>
              </a:rPr>
              <a:t>P Kumar </a:t>
            </a:r>
          </a:p>
          <a:p>
            <a:r>
              <a:rPr lang="en-US" sz="2000" dirty="0" err="1" smtClean="0">
                <a:latin typeface="Bookman Old Style" pitchFamily="18" charset="0"/>
              </a:rPr>
              <a:t>Satish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Garg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err="1" smtClean="0">
                <a:latin typeface="Bookman Old Style" pitchFamily="18" charset="0"/>
              </a:rPr>
              <a:t>Manohar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Shyam</a:t>
            </a:r>
            <a:r>
              <a:rPr lang="en-US" sz="2000" dirty="0" smtClean="0">
                <a:latin typeface="Bookman Old Style" pitchFamily="18" charset="0"/>
              </a:rPr>
              <a:t> Joshi</a:t>
            </a:r>
          </a:p>
          <a:p>
            <a:r>
              <a:rPr lang="en-US" sz="2000" dirty="0" smtClean="0">
                <a:latin typeface="Bookman Old Style" pitchFamily="18" charset="0"/>
              </a:rPr>
              <a:t>Sponsored By </a:t>
            </a:r>
            <a:r>
              <a:rPr lang="en-US" sz="2000" dirty="0" err="1" smtClean="0">
                <a:latin typeface="Bookman Old Style" pitchFamily="18" charset="0"/>
              </a:rPr>
              <a:t>Maggi</a:t>
            </a: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</a:rPr>
              <a:t>Story-Ups and downs in the life of a North Indian lower middle class joint family.</a:t>
            </a:r>
          </a:p>
          <a:p>
            <a:r>
              <a:rPr lang="en-US" sz="2000" dirty="0" smtClean="0">
                <a:latin typeface="Bookman Old Style" pitchFamily="18" charset="0"/>
              </a:rPr>
              <a:t>Ashok Kumar wound up each episode with authoritative exhortation on ‘the message’.</a:t>
            </a:r>
          </a:p>
          <a:p>
            <a:r>
              <a:rPr lang="en-US" sz="2000" dirty="0" smtClean="0">
                <a:latin typeface="Bookman Old Style" pitchFamily="18" charset="0"/>
              </a:rPr>
              <a:t>Episode 154-156 from July 7 1884 to December 17 1985</a:t>
            </a:r>
          </a:p>
          <a:p>
            <a:endParaRPr lang="en-US" sz="2000" dirty="0">
              <a:latin typeface="Bookman Old Style" pitchFamily="18" charset="0"/>
            </a:endParaRPr>
          </a:p>
        </p:txBody>
      </p:sp>
      <p:pic>
        <p:nvPicPr>
          <p:cNvPr id="4" name="Picture 3" descr="MV5BOGY4MWZkNjMtZDIxYS00NzRjLTk4NDItZDEyODBlZDQ0YTFjL2ltYWdlL2ltYWdlXkEyXkFqcGdeQXVyNDAzNDk0MTQ@._V1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742950"/>
            <a:ext cx="2895600" cy="2116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3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Bookman Old Style" pitchFamily="18" charset="0"/>
              </a:rPr>
              <a:t>Hamlog</a:t>
            </a:r>
            <a:r>
              <a:rPr lang="en-US" sz="2400" dirty="0" smtClean="0">
                <a:latin typeface="Bookman Old Style" pitchFamily="18" charset="0"/>
              </a:rPr>
              <a:t> was a phenomenal success and brought many fold increase in the </a:t>
            </a:r>
            <a:r>
              <a:rPr lang="en-US" sz="2400" dirty="0" err="1" smtClean="0">
                <a:latin typeface="Bookman Old Style" pitchFamily="18" charset="0"/>
              </a:rPr>
              <a:t>Doordarshan</a:t>
            </a:r>
            <a:r>
              <a:rPr lang="en-US" sz="2400" dirty="0" smtClean="0">
                <a:latin typeface="Bookman Old Style" pitchFamily="18" charset="0"/>
              </a:rPr>
              <a:t> revenue.</a:t>
            </a:r>
          </a:p>
          <a:p>
            <a:r>
              <a:rPr lang="en-US" sz="2400" dirty="0" smtClean="0">
                <a:latin typeface="Bookman Old Style" pitchFamily="18" charset="0"/>
              </a:rPr>
              <a:t>New serials acme off within quick succession.</a:t>
            </a:r>
          </a:p>
          <a:p>
            <a:r>
              <a:rPr lang="en-US" sz="2400" dirty="0" smtClean="0">
                <a:latin typeface="Bookman Old Style" pitchFamily="18" charset="0"/>
              </a:rPr>
              <a:t>Some popular:</a:t>
            </a:r>
          </a:p>
          <a:p>
            <a:pPr>
              <a:buNone/>
            </a:pPr>
            <a:r>
              <a:rPr lang="en-US" sz="2400" i="1" dirty="0" smtClean="0">
                <a:latin typeface="Bookman Old Style" pitchFamily="18" charset="0"/>
              </a:rPr>
              <a:t>	</a:t>
            </a:r>
            <a:r>
              <a:rPr lang="en-US" sz="2400" i="1" dirty="0" err="1" smtClean="0">
                <a:latin typeface="Bookman Old Style" pitchFamily="18" charset="0"/>
              </a:rPr>
              <a:t>Khandaan</a:t>
            </a:r>
            <a:r>
              <a:rPr lang="en-US" sz="2400" i="1" dirty="0" smtClean="0">
                <a:latin typeface="Bookman Old Style" pitchFamily="18" charset="0"/>
              </a:rPr>
              <a:t>, </a:t>
            </a:r>
            <a:r>
              <a:rPr lang="en-US" sz="2400" i="1" dirty="0" err="1" smtClean="0">
                <a:latin typeface="Bookman Old Style" pitchFamily="18" charset="0"/>
              </a:rPr>
              <a:t>Buniyad,ye</a:t>
            </a:r>
            <a:r>
              <a:rPr lang="en-US" sz="2400" i="1" dirty="0" smtClean="0">
                <a:latin typeface="Bookman Old Style" pitchFamily="18" charset="0"/>
              </a:rPr>
              <a:t> Jo </a:t>
            </a:r>
            <a:r>
              <a:rPr lang="en-US" sz="2400" i="1" dirty="0" err="1" smtClean="0">
                <a:latin typeface="Bookman Old Style" pitchFamily="18" charset="0"/>
              </a:rPr>
              <a:t>Hai</a:t>
            </a:r>
            <a:r>
              <a:rPr lang="en-US" sz="2400" i="1" dirty="0" smtClean="0">
                <a:latin typeface="Bookman Old Style" pitchFamily="18" charset="0"/>
              </a:rPr>
              <a:t> </a:t>
            </a:r>
            <a:r>
              <a:rPr lang="en-US" sz="2400" i="1" dirty="0" err="1" smtClean="0">
                <a:latin typeface="Bookman Old Style" pitchFamily="18" charset="0"/>
              </a:rPr>
              <a:t>Jindagi,chehere</a:t>
            </a:r>
            <a:r>
              <a:rPr lang="en-US" sz="2400" i="1" dirty="0" smtClean="0">
                <a:latin typeface="Bookman Old Style" pitchFamily="18" charset="0"/>
              </a:rPr>
              <a:t>, </a:t>
            </a:r>
            <a:r>
              <a:rPr lang="en-US" sz="2400" i="1" dirty="0" err="1" smtClean="0">
                <a:latin typeface="Bookman Old Style" pitchFamily="18" charset="0"/>
              </a:rPr>
              <a:t>Humrahi</a:t>
            </a:r>
            <a:r>
              <a:rPr lang="en-US" sz="2400" i="1" dirty="0" smtClean="0">
                <a:latin typeface="Bookman Old Style" pitchFamily="18" charset="0"/>
              </a:rPr>
              <a:t>, </a:t>
            </a:r>
            <a:r>
              <a:rPr lang="en-US" sz="2400" i="1" dirty="0" err="1" smtClean="0">
                <a:latin typeface="Bookman Old Style" pitchFamily="18" charset="0"/>
              </a:rPr>
              <a:t>Aurat</a:t>
            </a:r>
            <a:r>
              <a:rPr lang="en-US" sz="2400" i="1" dirty="0" smtClean="0">
                <a:latin typeface="Bookman Old Style" pitchFamily="18" charset="0"/>
              </a:rPr>
              <a:t>, </a:t>
            </a:r>
            <a:r>
              <a:rPr lang="en-US" sz="2400" i="1" dirty="0" err="1" smtClean="0">
                <a:latin typeface="Bookman Old Style" pitchFamily="18" charset="0"/>
              </a:rPr>
              <a:t>Shanti</a:t>
            </a:r>
            <a:r>
              <a:rPr lang="en-US" sz="2400" i="1" dirty="0" smtClean="0">
                <a:latin typeface="Bookman Old Style" pitchFamily="18" charset="0"/>
              </a:rPr>
              <a:t>, </a:t>
            </a:r>
            <a:r>
              <a:rPr lang="en-US" sz="2400" i="1" dirty="0" err="1" smtClean="0">
                <a:latin typeface="Bookman Old Style" pitchFamily="18" charset="0"/>
              </a:rPr>
              <a:t>Swabhiman</a:t>
            </a:r>
            <a:r>
              <a:rPr lang="en-US" sz="2400" i="1" dirty="0" smtClean="0">
                <a:latin typeface="Bookman Old Style" pitchFamily="18" charset="0"/>
              </a:rPr>
              <a:t>, </a:t>
            </a:r>
            <a:r>
              <a:rPr lang="en-US" sz="2400" i="1" dirty="0" err="1" smtClean="0">
                <a:latin typeface="Bookman Old Style" pitchFamily="18" charset="0"/>
              </a:rPr>
              <a:t>Ithihaas</a:t>
            </a:r>
            <a:r>
              <a:rPr lang="en-US" sz="2400" i="1" dirty="0" smtClean="0">
                <a:latin typeface="Bookman Old Style" pitchFamily="18" charset="0"/>
              </a:rPr>
              <a:t>…</a:t>
            </a:r>
          </a:p>
          <a:p>
            <a:pPr>
              <a:buNone/>
            </a:pPr>
            <a:r>
              <a:rPr lang="en-US" sz="2400" dirty="0" smtClean="0">
                <a:latin typeface="Bookman Old Style" pitchFamily="18" charset="0"/>
              </a:rPr>
              <a:t>After the advent of cable television, soap operas see increase in number, </a:t>
            </a:r>
            <a:r>
              <a:rPr lang="en-US" sz="2400" dirty="0" err="1" smtClean="0">
                <a:latin typeface="Bookman Old Style" pitchFamily="18" charset="0"/>
              </a:rPr>
              <a:t>Ekta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Kapoor</a:t>
            </a:r>
            <a:r>
              <a:rPr lang="en-US" sz="2400" dirty="0" smtClean="0">
                <a:latin typeface="Bookman Old Style" pitchFamily="18" charset="0"/>
              </a:rPr>
              <a:t> started a new trend in soap operas genre with ‘K-series’</a:t>
            </a:r>
            <a:r>
              <a:rPr lang="en-US" sz="2400" i="1" dirty="0">
                <a:latin typeface="Bookman Old Style" pitchFamily="18" charset="0"/>
              </a:rPr>
              <a:t> </a:t>
            </a:r>
            <a:r>
              <a:rPr lang="en-US" sz="2400" i="1" dirty="0" smtClean="0">
                <a:latin typeface="Bookman Old Style" pitchFamily="18" charset="0"/>
              </a:rPr>
              <a:t>like: </a:t>
            </a:r>
            <a:r>
              <a:rPr lang="en-US" sz="2000" i="1" dirty="0" err="1" smtClean="0">
                <a:latin typeface="Bookman Old Style" pitchFamily="18" charset="0"/>
              </a:rPr>
              <a:t>Kyunki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en-US" sz="2000" i="1" dirty="0" err="1" smtClean="0">
                <a:latin typeface="Bookman Old Style" pitchFamily="18" charset="0"/>
              </a:rPr>
              <a:t>Saas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en-US" sz="2000" i="1" dirty="0" err="1" smtClean="0">
                <a:latin typeface="Bookman Old Style" pitchFamily="18" charset="0"/>
              </a:rPr>
              <a:t>Bhi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en-US" sz="2000" i="1" dirty="0" err="1" smtClean="0">
                <a:latin typeface="Bookman Old Style" pitchFamily="18" charset="0"/>
              </a:rPr>
              <a:t>Kabhi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en-US" sz="2000" i="1" dirty="0" err="1" smtClean="0">
                <a:latin typeface="Bookman Old Style" pitchFamily="18" charset="0"/>
              </a:rPr>
              <a:t>Bahu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en-US" sz="2000" i="1" dirty="0" err="1" smtClean="0">
                <a:latin typeface="Bookman Old Style" pitchFamily="18" charset="0"/>
              </a:rPr>
              <a:t>Thi</a:t>
            </a:r>
            <a:r>
              <a:rPr lang="en-US" sz="2000" i="1" dirty="0" smtClean="0">
                <a:latin typeface="Bookman Old Style" pitchFamily="18" charset="0"/>
              </a:rPr>
              <a:t>, </a:t>
            </a:r>
            <a:r>
              <a:rPr lang="en-US" sz="2000" i="1" dirty="0" err="1" smtClean="0">
                <a:latin typeface="Bookman Old Style" pitchFamily="18" charset="0"/>
              </a:rPr>
              <a:t>Kahani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en-US" sz="2000" i="1" dirty="0" err="1" smtClean="0">
                <a:latin typeface="Bookman Old Style" pitchFamily="18" charset="0"/>
              </a:rPr>
              <a:t>Ghar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en-US" sz="2000" i="1" dirty="0" err="1" smtClean="0">
                <a:latin typeface="Bookman Old Style" pitchFamily="18" charset="0"/>
              </a:rPr>
              <a:t>Ghar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en-US" sz="2000" i="1" dirty="0" err="1" smtClean="0">
                <a:latin typeface="Bookman Old Style" pitchFamily="18" charset="0"/>
              </a:rPr>
              <a:t>Ki</a:t>
            </a:r>
            <a:r>
              <a:rPr lang="en-US" sz="2000" i="1" dirty="0" smtClean="0">
                <a:latin typeface="Bookman Old Style" pitchFamily="18" charset="0"/>
              </a:rPr>
              <a:t>, </a:t>
            </a:r>
            <a:r>
              <a:rPr lang="en-US" sz="2000" i="1" dirty="0" err="1" smtClean="0">
                <a:latin typeface="Bookman Old Style" pitchFamily="18" charset="0"/>
              </a:rPr>
              <a:t>Kahin</a:t>
            </a:r>
            <a:r>
              <a:rPr lang="en-US" sz="2000" i="1" dirty="0" smtClean="0">
                <a:latin typeface="Bookman Old Style" pitchFamily="18" charset="0"/>
              </a:rPr>
              <a:t> To </a:t>
            </a:r>
            <a:r>
              <a:rPr lang="en-US" sz="2000" i="1" dirty="0" err="1" smtClean="0">
                <a:latin typeface="Bookman Old Style" pitchFamily="18" charset="0"/>
              </a:rPr>
              <a:t>Hoga</a:t>
            </a:r>
            <a:r>
              <a:rPr lang="en-US" sz="2000" i="1" dirty="0" smtClean="0">
                <a:latin typeface="Bookman Old Style" pitchFamily="18" charset="0"/>
              </a:rPr>
              <a:t>, </a:t>
            </a:r>
            <a:r>
              <a:rPr lang="en-US" sz="2000" i="1" dirty="0" err="1" smtClean="0">
                <a:latin typeface="Bookman Old Style" pitchFamily="18" charset="0"/>
              </a:rPr>
              <a:t>Kasauti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en-US" sz="2000" i="1" dirty="0" err="1" smtClean="0">
                <a:latin typeface="Bookman Old Style" pitchFamily="18" charset="0"/>
              </a:rPr>
              <a:t>Zindagi</a:t>
            </a:r>
            <a:r>
              <a:rPr lang="en-US" sz="2000" i="1" dirty="0" smtClean="0">
                <a:latin typeface="Bookman Old Style" pitchFamily="18" charset="0"/>
              </a:rPr>
              <a:t> </a:t>
            </a:r>
            <a:r>
              <a:rPr lang="en-US" sz="2000" i="1" dirty="0" err="1" smtClean="0">
                <a:latin typeface="Bookman Old Style" pitchFamily="18" charset="0"/>
              </a:rPr>
              <a:t>Ki</a:t>
            </a:r>
            <a:endParaRPr lang="en-US" sz="24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03835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  <a:latin typeface="a Agreement Signature" pitchFamily="50" charset="0"/>
              </a:rPr>
              <a:t>Thank  You</a:t>
            </a:r>
            <a:endParaRPr lang="en-US" sz="6000" b="1" dirty="0">
              <a:solidFill>
                <a:srgbClr val="00B0F0"/>
              </a:solidFill>
              <a:latin typeface="a Agreement Signature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185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Soap Operas in India</vt:lpstr>
      <vt:lpstr>Slide 2</vt:lpstr>
      <vt:lpstr>Slide 3</vt:lpstr>
      <vt:lpstr>Slide 4</vt:lpstr>
      <vt:lpstr>Humlog 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 Operas in India</dc:title>
  <dc:creator>Lenovo</dc:creator>
  <cp:lastModifiedBy>Lenovo</cp:lastModifiedBy>
  <cp:revision>16</cp:revision>
  <dcterms:created xsi:type="dcterms:W3CDTF">2021-06-27T09:05:36Z</dcterms:created>
  <dcterms:modified xsi:type="dcterms:W3CDTF">2021-06-27T10:37:35Z</dcterms:modified>
</cp:coreProperties>
</file>